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1"/>
  </p:sldMasterIdLst>
  <p:notesMasterIdLst>
    <p:notesMasterId r:id="rId6"/>
  </p:notesMasterIdLst>
  <p:handoutMasterIdLst>
    <p:handoutMasterId r:id="rId7"/>
  </p:handoutMasterIdLst>
  <p:sldIdLst>
    <p:sldId id="260" r:id="rId2"/>
    <p:sldId id="258" r:id="rId3"/>
    <p:sldId id="259" r:id="rId4"/>
    <p:sldId id="257"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sey Telega" initials="L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CC33"/>
    <a:srgbClr val="79DC56"/>
    <a:srgbClr val="FFCC00"/>
    <a:srgbClr val="99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61" autoAdjust="0"/>
  </p:normalViewPr>
  <p:slideViewPr>
    <p:cSldViewPr snapToGrid="0" snapToObjects="1">
      <p:cViewPr varScale="1">
        <p:scale>
          <a:sx n="85" d="100"/>
          <a:sy n="85" d="100"/>
        </p:scale>
        <p:origin x="23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59716A4-0E13-41F2-9F2C-BCB58331A3F0}" type="datetimeFigureOut">
              <a:rPr lang="en-CA" smtClean="0"/>
              <a:t>2014-09-10</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D974BE-7BF3-4B3C-AE3F-069A10850A33}" type="slidenum">
              <a:rPr lang="en-CA" smtClean="0"/>
              <a:t>‹#›</a:t>
            </a:fld>
            <a:endParaRPr lang="en-CA" dirty="0"/>
          </a:p>
        </p:txBody>
      </p:sp>
    </p:spTree>
    <p:extLst>
      <p:ext uri="{BB962C8B-B14F-4D97-AF65-F5344CB8AC3E}">
        <p14:creationId xmlns:p14="http://schemas.microsoft.com/office/powerpoint/2010/main" val="4283346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55DF7F-DE9A-4781-B387-D5B7A17B1CE8}" type="datetimeFigureOut">
              <a:rPr lang="en-CA" smtClean="0"/>
              <a:t>2014-09-10</a:t>
            </a:fld>
            <a:endParaRPr lang="en-C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D6C040-7F53-473F-8FE4-3D3806CCF72E}" type="slidenum">
              <a:rPr lang="en-CA" smtClean="0"/>
              <a:t>‹#›</a:t>
            </a:fld>
            <a:endParaRPr lang="en-CA" dirty="0"/>
          </a:p>
        </p:txBody>
      </p:sp>
    </p:spTree>
    <p:extLst>
      <p:ext uri="{BB962C8B-B14F-4D97-AF65-F5344CB8AC3E}">
        <p14:creationId xmlns:p14="http://schemas.microsoft.com/office/powerpoint/2010/main" val="117579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6C040-7F53-473F-8FE4-3D3806CCF72E}" type="slidenum">
              <a:rPr lang="en-CA" smtClean="0"/>
              <a:t>1</a:t>
            </a:fld>
            <a:endParaRPr lang="en-CA" dirty="0"/>
          </a:p>
        </p:txBody>
      </p:sp>
    </p:spTree>
    <p:extLst>
      <p:ext uri="{BB962C8B-B14F-4D97-AF65-F5344CB8AC3E}">
        <p14:creationId xmlns:p14="http://schemas.microsoft.com/office/powerpoint/2010/main" val="375331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Suggested timeline for using this slide:   </a:t>
            </a:r>
            <a:r>
              <a:rPr lang="en-US" dirty="0" smtClean="0"/>
              <a:t>September and</a:t>
            </a:r>
            <a:r>
              <a:rPr lang="en-US" baseline="0" dirty="0" smtClean="0"/>
              <a:t> January</a:t>
            </a:r>
          </a:p>
          <a:p>
            <a:endParaRPr lang="en-US" baseline="0" dirty="0" smtClean="0"/>
          </a:p>
          <a:p>
            <a:r>
              <a:rPr lang="en-US" dirty="0" smtClean="0"/>
              <a:t>This slide has been developed</a:t>
            </a:r>
            <a:r>
              <a:rPr lang="en-US" baseline="0" dirty="0" smtClean="0"/>
              <a:t> by Health, Counselling and Disability Services here at Queen’s to remind you how to stay healthy and take care of yourselves. </a:t>
            </a:r>
          </a:p>
          <a:p>
            <a:r>
              <a:rPr lang="en-US" baseline="0" dirty="0" smtClean="0"/>
              <a:t>Get into healthy habits early in the term!</a:t>
            </a:r>
          </a:p>
          <a:p>
            <a:r>
              <a:rPr lang="en-US" baseline="0" dirty="0" smtClean="0"/>
              <a:t>Sleeping, eating well, exercising, talking about your worries and even laughing can help you manage stress.</a:t>
            </a:r>
          </a:p>
          <a:p>
            <a:r>
              <a:rPr lang="en-US" baseline="0" dirty="0" smtClean="0"/>
              <a:t>If you have any questions or want more information, google Queen’s and “health promotion”.</a:t>
            </a:r>
          </a:p>
          <a:p>
            <a:endParaRPr lang="en-US" dirty="0"/>
          </a:p>
        </p:txBody>
      </p:sp>
      <p:sp>
        <p:nvSpPr>
          <p:cNvPr id="4" name="Slide Number Placeholder 3"/>
          <p:cNvSpPr>
            <a:spLocks noGrp="1"/>
          </p:cNvSpPr>
          <p:nvPr>
            <p:ph type="sldNum" sz="quarter" idx="10"/>
          </p:nvPr>
        </p:nvSpPr>
        <p:spPr/>
        <p:txBody>
          <a:bodyPr/>
          <a:lstStyle/>
          <a:p>
            <a:fld id="{8BD6C040-7F53-473F-8FE4-3D3806CCF72E}" type="slidenum">
              <a:rPr lang="en-CA" smtClean="0"/>
              <a:t>2</a:t>
            </a:fld>
            <a:endParaRPr lang="en-CA" dirty="0"/>
          </a:p>
        </p:txBody>
      </p:sp>
    </p:spTree>
    <p:extLst>
      <p:ext uri="{BB962C8B-B14F-4D97-AF65-F5344CB8AC3E}">
        <p14:creationId xmlns:p14="http://schemas.microsoft.com/office/powerpoint/2010/main" val="149458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timeline for using this slide: October and February </a:t>
            </a:r>
          </a:p>
          <a:p>
            <a:endParaRPr lang="en-CA" dirty="0" smtClean="0"/>
          </a:p>
          <a:p>
            <a:r>
              <a:rPr lang="en-CA" dirty="0" smtClean="0"/>
              <a:t>This slide has</a:t>
            </a:r>
            <a:r>
              <a:rPr lang="en-CA" baseline="0" dirty="0" smtClean="0"/>
              <a:t> been developed by Health, Counselling and Disability Services to remind you all of some of the on-campus supports that you should check in with if you need some support, whether it’s academic help, career related or personal.</a:t>
            </a:r>
          </a:p>
          <a:p>
            <a:r>
              <a:rPr lang="en-CA" baseline="0" dirty="0" smtClean="0"/>
              <a:t>Don’t hesitate to reach out if you need to.</a:t>
            </a:r>
          </a:p>
          <a:p>
            <a:endParaRPr lang="en-CA" dirty="0"/>
          </a:p>
        </p:txBody>
      </p:sp>
      <p:sp>
        <p:nvSpPr>
          <p:cNvPr id="4" name="Slide Number Placeholder 3"/>
          <p:cNvSpPr>
            <a:spLocks noGrp="1"/>
          </p:cNvSpPr>
          <p:nvPr>
            <p:ph type="sldNum" sz="quarter" idx="10"/>
          </p:nvPr>
        </p:nvSpPr>
        <p:spPr/>
        <p:txBody>
          <a:bodyPr/>
          <a:lstStyle/>
          <a:p>
            <a:fld id="{8BD6C040-7F53-473F-8FE4-3D3806CCF72E}" type="slidenum">
              <a:rPr lang="en-CA" smtClean="0"/>
              <a:t>3</a:t>
            </a:fld>
            <a:endParaRPr lang="en-CA" dirty="0"/>
          </a:p>
        </p:txBody>
      </p:sp>
    </p:spTree>
    <p:extLst>
      <p:ext uri="{BB962C8B-B14F-4D97-AF65-F5344CB8AC3E}">
        <p14:creationId xmlns:p14="http://schemas.microsoft.com/office/powerpoint/2010/main" val="279800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a:t>
            </a:r>
            <a:r>
              <a:rPr lang="en-US" baseline="0" dirty="0" smtClean="0"/>
              <a:t> </a:t>
            </a:r>
            <a:r>
              <a:rPr lang="en-US" dirty="0" smtClean="0"/>
              <a:t>timeline</a:t>
            </a:r>
            <a:r>
              <a:rPr lang="en-US" baseline="0" dirty="0" smtClean="0"/>
              <a:t> for using this slide:  </a:t>
            </a:r>
            <a:r>
              <a:rPr lang="en-US" dirty="0" smtClean="0"/>
              <a:t>November and March</a:t>
            </a:r>
          </a:p>
          <a:p>
            <a:endParaRPr lang="en-US" dirty="0" smtClean="0"/>
          </a:p>
          <a:p>
            <a:r>
              <a:rPr lang="en-US" dirty="0" smtClean="0"/>
              <a:t>This is a particularly</a:t>
            </a:r>
            <a:r>
              <a:rPr lang="en-US" baseline="0" dirty="0" smtClean="0"/>
              <a:t> stressful time of year.</a:t>
            </a:r>
          </a:p>
          <a:p>
            <a:r>
              <a:rPr lang="en-US" dirty="0" smtClean="0"/>
              <a:t>This slide has</a:t>
            </a:r>
            <a:r>
              <a:rPr lang="en-US" baseline="0" dirty="0" smtClean="0"/>
              <a:t> been developed by Health, Counselling and Disability Services to help make sure you that you all know what to do if you notice that a friend may be in trouble or if you are experiencing issues relating to stress.</a:t>
            </a:r>
          </a:p>
          <a:p>
            <a:r>
              <a:rPr lang="en-US" baseline="0" dirty="0" smtClean="0"/>
              <a:t>HCDS is available to support you and your peers. Don’t hesitate to ask for help or refer a friend.</a:t>
            </a:r>
          </a:p>
          <a:p>
            <a:endParaRPr lang="en-US" dirty="0"/>
          </a:p>
        </p:txBody>
      </p:sp>
      <p:sp>
        <p:nvSpPr>
          <p:cNvPr id="4" name="Slide Number Placeholder 3"/>
          <p:cNvSpPr>
            <a:spLocks noGrp="1"/>
          </p:cNvSpPr>
          <p:nvPr>
            <p:ph type="sldNum" sz="quarter" idx="10"/>
          </p:nvPr>
        </p:nvSpPr>
        <p:spPr/>
        <p:txBody>
          <a:bodyPr/>
          <a:lstStyle/>
          <a:p>
            <a:fld id="{8BD6C040-7F53-473F-8FE4-3D3806CCF72E}" type="slidenum">
              <a:rPr lang="en-CA" smtClean="0"/>
              <a:t>4</a:t>
            </a:fld>
            <a:endParaRPr lang="en-CA" dirty="0"/>
          </a:p>
        </p:txBody>
      </p:sp>
    </p:spTree>
    <p:extLst>
      <p:ext uri="{BB962C8B-B14F-4D97-AF65-F5344CB8AC3E}">
        <p14:creationId xmlns:p14="http://schemas.microsoft.com/office/powerpoint/2010/main" val="167135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130321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329266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171978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298534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23537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329881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227148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409185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349360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144938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37617-F04D-2D48-8B5D-62F0364B9B54}" type="slidenum">
              <a:rPr lang="en-US" smtClean="0"/>
              <a:pPr/>
              <a:t>‹#›</a:t>
            </a:fld>
            <a:endParaRPr lang="en-US" dirty="0"/>
          </a:p>
        </p:txBody>
      </p:sp>
    </p:spTree>
    <p:extLst>
      <p:ext uri="{BB962C8B-B14F-4D97-AF65-F5344CB8AC3E}">
        <p14:creationId xmlns:p14="http://schemas.microsoft.com/office/powerpoint/2010/main" val="357526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6AE53F-E227-A345-A672-286B2CEC4DE6}" type="datetimeFigureOut">
              <a:rPr lang="en-US" smtClean="0"/>
              <a:pPr/>
              <a:t>9/10/2014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537617-F04D-2D48-8B5D-62F0364B9B54}" type="slidenum">
              <a:rPr lang="en-US" smtClean="0"/>
              <a:pPr/>
              <a:t>‹#›</a:t>
            </a:fld>
            <a:endParaRPr lang="en-US" dirty="0"/>
          </a:p>
        </p:txBody>
      </p:sp>
      <p:pic>
        <p:nvPicPr>
          <p:cNvPr id="7" name="Picture 6" descr="Queens ppt artwork A.ai"/>
          <p:cNvPicPr>
            <a:picLocks noChangeAspect="1"/>
          </p:cNvPicPr>
          <p:nvPr userDrawn="1"/>
        </p:nvPicPr>
        <p:blipFill>
          <a:blip r:embed="rId13"/>
          <a:stretch>
            <a:fillRect/>
          </a:stretch>
        </p:blipFill>
        <p:spPr>
          <a:xfrm>
            <a:off x="0" y="2685"/>
            <a:ext cx="9144000" cy="6858001"/>
          </a:xfrm>
          <a:prstGeom prst="rect">
            <a:avLst/>
          </a:prstGeom>
        </p:spPr>
      </p:pic>
    </p:spTree>
    <p:extLst>
      <p:ext uri="{BB962C8B-B14F-4D97-AF65-F5344CB8AC3E}">
        <p14:creationId xmlns:p14="http://schemas.microsoft.com/office/powerpoint/2010/main" val="131589729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queensu.ca/studentaffairs/health-and-welln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3" y="1778000"/>
            <a:ext cx="8612909" cy="4872182"/>
          </a:xfrm>
        </p:spPr>
        <p:txBody>
          <a:bodyPr>
            <a:normAutofit fontScale="92500" lnSpcReduction="20000"/>
          </a:bodyPr>
          <a:lstStyle/>
          <a:p>
            <a:pPr marL="0" indent="0">
              <a:buNone/>
            </a:pPr>
            <a:r>
              <a:rPr lang="en-US" sz="2200" dirty="0" smtClean="0"/>
              <a:t>Health </a:t>
            </a:r>
            <a:r>
              <a:rPr lang="en-US" sz="2200" dirty="0"/>
              <a:t>and wellness is essential to our students’ academic and personal success. The university remains committed to strengthening the supportive aspects of our living and learning environments.</a:t>
            </a:r>
            <a:endParaRPr lang="en-CA" sz="2200" dirty="0"/>
          </a:p>
          <a:p>
            <a:pPr marL="0" indent="0">
              <a:buNone/>
            </a:pPr>
            <a:r>
              <a:rPr lang="en-US" sz="2200" dirty="0" smtClean="0"/>
              <a:t>The following slides </a:t>
            </a:r>
            <a:r>
              <a:rPr lang="en-US" sz="2200" dirty="0"/>
              <a:t>have been developed by HCDS staff and are designed to promote awareness of healthy behaviors and provide information about on-campus </a:t>
            </a:r>
            <a:r>
              <a:rPr lang="en-US" sz="2200" dirty="0" smtClean="0"/>
              <a:t>resources.</a:t>
            </a:r>
          </a:p>
          <a:p>
            <a:pPr marL="0" indent="0">
              <a:buNone/>
            </a:pPr>
            <a:r>
              <a:rPr lang="en-US" sz="2200" dirty="0" smtClean="0"/>
              <a:t>Instructors are encouraged </a:t>
            </a:r>
            <a:r>
              <a:rPr lang="en-US" sz="2200" dirty="0"/>
              <a:t>to rotate these slides regularly on the front-of-room </a:t>
            </a:r>
            <a:r>
              <a:rPr lang="en-US" sz="2200" dirty="0" smtClean="0"/>
              <a:t>screen at the beginning of each class, </a:t>
            </a:r>
            <a:r>
              <a:rPr lang="en-US" sz="2200" dirty="0"/>
              <a:t>throughout the academic year. This will provide students with an opportunity to read the slide as they wait. Speaking notes are included on the “notes” section of each slide, as well as the months when you may wish to promote each slide. </a:t>
            </a:r>
            <a:endParaRPr lang="en-CA" sz="2200" dirty="0"/>
          </a:p>
          <a:p>
            <a:pPr marL="0" indent="0">
              <a:buNone/>
            </a:pPr>
            <a:r>
              <a:rPr lang="en-CA" sz="2200" dirty="0" smtClean="0"/>
              <a:t>If you have any questions about the slides, or if you are ever concerned about a student, please contact Counselling Services at ext. 78264 and ask to speak to a counsellor.  In addition, we currently have outreach counsellors in the Faculties of Education, Engineering and Applied Science, as well as the School of Graduate Studies and Queen’s School of Business. Faculty members and TAs in those faculties/schools are welcome to contact the outreach counsellor directly for advice. You may also refer to the “</a:t>
            </a:r>
            <a:r>
              <a:rPr lang="en-CA" sz="2200" u="sng" dirty="0" smtClean="0">
                <a:hlinkClick r:id="rId3"/>
              </a:rPr>
              <a:t>green folder</a:t>
            </a:r>
            <a:r>
              <a:rPr lang="en-CA" sz="2200" dirty="0" smtClean="0"/>
              <a:t>” resource that was developed to help identify and respond to students in distress.</a:t>
            </a:r>
          </a:p>
          <a:p>
            <a:pPr marL="0" indent="0">
              <a:buNone/>
            </a:pPr>
            <a:endParaRPr lang="en-US" dirty="0"/>
          </a:p>
        </p:txBody>
      </p:sp>
      <p:sp>
        <p:nvSpPr>
          <p:cNvPr id="5" name="TextBox 4"/>
          <p:cNvSpPr txBox="1"/>
          <p:nvPr/>
        </p:nvSpPr>
        <p:spPr>
          <a:xfrm>
            <a:off x="346364" y="161712"/>
            <a:ext cx="6788727" cy="461665"/>
          </a:xfrm>
          <a:prstGeom prst="rect">
            <a:avLst/>
          </a:prstGeom>
          <a:noFill/>
        </p:spPr>
        <p:txBody>
          <a:bodyPr wrap="square" rtlCol="0">
            <a:spAutoFit/>
          </a:bodyPr>
          <a:lstStyle/>
          <a:p>
            <a:pPr algn="ctr"/>
            <a:r>
              <a:rPr lang="en-US" sz="2400" b="1" dirty="0"/>
              <a:t>Classroom slides for Faculty </a:t>
            </a:r>
            <a:r>
              <a:rPr lang="en-US" sz="2400" b="1" dirty="0" smtClean="0"/>
              <a:t>members, TAs and TFs</a:t>
            </a:r>
            <a:endParaRPr lang="en-US" sz="2400" b="1" dirty="0"/>
          </a:p>
        </p:txBody>
      </p:sp>
    </p:spTree>
    <p:extLst>
      <p:ext uri="{BB962C8B-B14F-4D97-AF65-F5344CB8AC3E}">
        <p14:creationId xmlns:p14="http://schemas.microsoft.com/office/powerpoint/2010/main" val="141858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715" y="2009775"/>
            <a:ext cx="5810250" cy="48482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780" y="5412505"/>
            <a:ext cx="1671909" cy="1119582"/>
          </a:xfrm>
          <a:prstGeom prst="rect">
            <a:avLst/>
          </a:prstGeom>
        </p:spPr>
      </p:pic>
      <p:sp>
        <p:nvSpPr>
          <p:cNvPr id="2" name="Rectangle 1"/>
          <p:cNvSpPr/>
          <p:nvPr/>
        </p:nvSpPr>
        <p:spPr>
          <a:xfrm>
            <a:off x="0" y="22009"/>
            <a:ext cx="6775704" cy="830997"/>
          </a:xfrm>
          <a:prstGeom prst="rect">
            <a:avLst/>
          </a:prstGeom>
          <a:solidFill>
            <a:schemeClr val="bg1"/>
          </a:solidFill>
          <a:ln>
            <a:solidFill>
              <a:schemeClr val="bg1"/>
            </a:solidFill>
          </a:ln>
        </p:spPr>
        <p:txBody>
          <a:bodyPr wrap="squar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rPr>
              <a:t>How do I stay healthy?</a:t>
            </a:r>
            <a:endParaRPr lang="en-US" sz="4800" dirty="0">
              <a:ln w="0"/>
              <a:effectLst>
                <a:outerShdw blurRad="38100" dist="19050" dir="2700000" algn="tl" rotWithShape="0">
                  <a:schemeClr val="dk1">
                    <a:alpha val="40000"/>
                  </a:schemeClr>
                </a:outerShdw>
              </a:effectLst>
            </a:endParaRPr>
          </a:p>
        </p:txBody>
      </p:sp>
      <p:sp>
        <p:nvSpPr>
          <p:cNvPr id="10" name="Cloud Callout 9"/>
          <p:cNvSpPr/>
          <p:nvPr/>
        </p:nvSpPr>
        <p:spPr>
          <a:xfrm>
            <a:off x="3569875" y="1600200"/>
            <a:ext cx="2289812" cy="1380744"/>
          </a:xfrm>
          <a:prstGeom prst="cloudCallout">
            <a:avLst>
              <a:gd name="adj1" fmla="val -8418"/>
              <a:gd name="adj2" fmla="val 63714"/>
            </a:avLst>
          </a:prstGeom>
          <a:no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loud Callout 10"/>
          <p:cNvSpPr/>
          <p:nvPr/>
        </p:nvSpPr>
        <p:spPr>
          <a:xfrm>
            <a:off x="69914" y="1435608"/>
            <a:ext cx="3044952" cy="1965960"/>
          </a:xfrm>
          <a:prstGeom prst="cloudCallout">
            <a:avLst>
              <a:gd name="adj1" fmla="val 59647"/>
              <a:gd name="adj2" fmla="val 38314"/>
            </a:avLst>
          </a:prstGeom>
          <a:solidFill>
            <a:schemeClr val="bg1"/>
          </a:solid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Cloud Callout 11"/>
          <p:cNvSpPr/>
          <p:nvPr/>
        </p:nvSpPr>
        <p:spPr>
          <a:xfrm>
            <a:off x="6345936" y="1906524"/>
            <a:ext cx="2615184" cy="1536192"/>
          </a:xfrm>
          <a:prstGeom prst="cloudCallout">
            <a:avLst>
              <a:gd name="adj1" fmla="val -94260"/>
              <a:gd name="adj2" fmla="val 33929"/>
            </a:avLst>
          </a:prstGeom>
          <a:no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Cloud Callout 12"/>
          <p:cNvSpPr/>
          <p:nvPr/>
        </p:nvSpPr>
        <p:spPr>
          <a:xfrm>
            <a:off x="104870" y="3524272"/>
            <a:ext cx="2493074" cy="1345859"/>
          </a:xfrm>
          <a:prstGeom prst="cloudCallout">
            <a:avLst>
              <a:gd name="adj1" fmla="val 80397"/>
              <a:gd name="adj2" fmla="val -64051"/>
            </a:avLst>
          </a:prstGeom>
          <a:solidFill>
            <a:schemeClr val="bg1"/>
          </a:solid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Cloud Callout 13"/>
          <p:cNvSpPr/>
          <p:nvPr/>
        </p:nvSpPr>
        <p:spPr>
          <a:xfrm>
            <a:off x="6862858" y="3545967"/>
            <a:ext cx="1424845" cy="994029"/>
          </a:xfrm>
          <a:prstGeom prst="cloudCallout">
            <a:avLst>
              <a:gd name="adj1" fmla="val -94029"/>
              <a:gd name="adj2" fmla="val -28350"/>
            </a:avLst>
          </a:prstGeom>
          <a:no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Cloud Callout 14"/>
          <p:cNvSpPr/>
          <p:nvPr/>
        </p:nvSpPr>
        <p:spPr>
          <a:xfrm>
            <a:off x="6017324" y="4684014"/>
            <a:ext cx="2368296" cy="2029968"/>
          </a:xfrm>
          <a:prstGeom prst="cloudCallout">
            <a:avLst>
              <a:gd name="adj1" fmla="val -63690"/>
              <a:gd name="adj2" fmla="val -42906"/>
            </a:avLst>
          </a:prstGeom>
          <a:no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16" name="Cloud Callout 15"/>
          <p:cNvSpPr/>
          <p:nvPr/>
        </p:nvSpPr>
        <p:spPr>
          <a:xfrm>
            <a:off x="292608" y="4952308"/>
            <a:ext cx="3127248" cy="1761674"/>
          </a:xfrm>
          <a:prstGeom prst="cloudCallout">
            <a:avLst>
              <a:gd name="adj1" fmla="val 29047"/>
              <a:gd name="adj2" fmla="val -79361"/>
            </a:avLst>
          </a:prstGeom>
          <a:solidFill>
            <a:schemeClr val="bg1"/>
          </a:solidFill>
          <a:ln w="762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p:cNvSpPr txBox="1"/>
          <p:nvPr/>
        </p:nvSpPr>
        <p:spPr>
          <a:xfrm>
            <a:off x="3800381" y="1965569"/>
            <a:ext cx="1828800" cy="646331"/>
          </a:xfrm>
          <a:prstGeom prst="rect">
            <a:avLst/>
          </a:prstGeom>
          <a:noFill/>
        </p:spPr>
        <p:txBody>
          <a:bodyPr wrap="square" rtlCol="0">
            <a:spAutoFit/>
          </a:bodyPr>
          <a:lstStyle/>
          <a:p>
            <a:pPr algn="ctr"/>
            <a:r>
              <a:rPr lang="en-CA" dirty="0"/>
              <a:t>Sleep </a:t>
            </a:r>
            <a:r>
              <a:rPr lang="en-CA" b="1" dirty="0" smtClean="0"/>
              <a:t>7-9</a:t>
            </a:r>
            <a:r>
              <a:rPr lang="en-CA" dirty="0" smtClean="0"/>
              <a:t> </a:t>
            </a:r>
            <a:r>
              <a:rPr lang="en-CA" dirty="0"/>
              <a:t>hours a </a:t>
            </a:r>
            <a:r>
              <a:rPr lang="en-CA" dirty="0" smtClean="0"/>
              <a:t>night</a:t>
            </a:r>
            <a:endParaRPr lang="en-CA" dirty="0"/>
          </a:p>
        </p:txBody>
      </p:sp>
      <p:sp>
        <p:nvSpPr>
          <p:cNvPr id="19" name="TextBox 18"/>
          <p:cNvSpPr txBox="1"/>
          <p:nvPr/>
        </p:nvSpPr>
        <p:spPr>
          <a:xfrm>
            <a:off x="6345936" y="4950840"/>
            <a:ext cx="1938528" cy="923330"/>
          </a:xfrm>
          <a:prstGeom prst="rect">
            <a:avLst/>
          </a:prstGeom>
          <a:noFill/>
        </p:spPr>
        <p:txBody>
          <a:bodyPr wrap="square" rtlCol="0">
            <a:spAutoFit/>
          </a:bodyPr>
          <a:lstStyle/>
          <a:p>
            <a:pPr algn="ctr"/>
            <a:r>
              <a:rPr lang="en-CA" dirty="0" smtClean="0"/>
              <a:t>Eat fruits and veggies every day</a:t>
            </a:r>
            <a:endParaRPr lang="en-CA" dirty="0"/>
          </a:p>
        </p:txBody>
      </p:sp>
      <p:sp>
        <p:nvSpPr>
          <p:cNvPr id="20" name="TextBox 19"/>
          <p:cNvSpPr txBox="1"/>
          <p:nvPr/>
        </p:nvSpPr>
        <p:spPr>
          <a:xfrm>
            <a:off x="7183470" y="3823978"/>
            <a:ext cx="896112" cy="369332"/>
          </a:xfrm>
          <a:prstGeom prst="rect">
            <a:avLst/>
          </a:prstGeom>
          <a:noFill/>
        </p:spPr>
        <p:txBody>
          <a:bodyPr wrap="square" rtlCol="0">
            <a:spAutoFit/>
          </a:bodyPr>
          <a:lstStyle/>
          <a:p>
            <a:r>
              <a:rPr lang="en-CA" dirty="0" smtClean="0"/>
              <a:t>Laugh!</a:t>
            </a:r>
            <a:endParaRPr lang="en-CA" dirty="0"/>
          </a:p>
        </p:txBody>
      </p:sp>
      <p:sp>
        <p:nvSpPr>
          <p:cNvPr id="21" name="TextBox 20"/>
          <p:cNvSpPr txBox="1"/>
          <p:nvPr/>
        </p:nvSpPr>
        <p:spPr>
          <a:xfrm>
            <a:off x="6705982" y="2174969"/>
            <a:ext cx="1851088" cy="923330"/>
          </a:xfrm>
          <a:prstGeom prst="rect">
            <a:avLst/>
          </a:prstGeom>
          <a:noFill/>
        </p:spPr>
        <p:txBody>
          <a:bodyPr wrap="square" rtlCol="0">
            <a:spAutoFit/>
          </a:bodyPr>
          <a:lstStyle/>
          <a:p>
            <a:pPr algn="ctr"/>
            <a:r>
              <a:rPr lang="en-CA" dirty="0" smtClean="0"/>
              <a:t>Access academic help at SASS in Stauffer</a:t>
            </a:r>
            <a:endParaRPr lang="en-CA" dirty="0"/>
          </a:p>
        </p:txBody>
      </p:sp>
      <p:sp>
        <p:nvSpPr>
          <p:cNvPr id="22" name="TextBox 21"/>
          <p:cNvSpPr txBox="1"/>
          <p:nvPr/>
        </p:nvSpPr>
        <p:spPr>
          <a:xfrm>
            <a:off x="695896" y="5333707"/>
            <a:ext cx="2061972" cy="923330"/>
          </a:xfrm>
          <a:prstGeom prst="rect">
            <a:avLst/>
          </a:prstGeom>
          <a:noFill/>
        </p:spPr>
        <p:txBody>
          <a:bodyPr wrap="square" rtlCol="0">
            <a:spAutoFit/>
          </a:bodyPr>
          <a:lstStyle/>
          <a:p>
            <a:pPr algn="ctr"/>
            <a:r>
              <a:rPr lang="en-CA" dirty="0" smtClean="0"/>
              <a:t>Talk to someone if you are feeling overwhelmed </a:t>
            </a:r>
            <a:endParaRPr lang="en-CA" dirty="0"/>
          </a:p>
        </p:txBody>
      </p:sp>
      <p:sp>
        <p:nvSpPr>
          <p:cNvPr id="23" name="TextBox 22"/>
          <p:cNvSpPr txBox="1"/>
          <p:nvPr/>
        </p:nvSpPr>
        <p:spPr>
          <a:xfrm>
            <a:off x="368714" y="3715273"/>
            <a:ext cx="1783080" cy="923330"/>
          </a:xfrm>
          <a:prstGeom prst="rect">
            <a:avLst/>
          </a:prstGeom>
          <a:noFill/>
        </p:spPr>
        <p:txBody>
          <a:bodyPr wrap="square" rtlCol="0">
            <a:spAutoFit/>
          </a:bodyPr>
          <a:lstStyle/>
          <a:p>
            <a:pPr algn="ctr"/>
            <a:r>
              <a:rPr lang="en-CA" dirty="0" smtClean="0"/>
              <a:t>Get involved in activities you like to do</a:t>
            </a:r>
            <a:endParaRPr lang="en-CA" dirty="0"/>
          </a:p>
        </p:txBody>
      </p:sp>
      <p:sp>
        <p:nvSpPr>
          <p:cNvPr id="24" name="TextBox 23"/>
          <p:cNvSpPr txBox="1"/>
          <p:nvPr/>
        </p:nvSpPr>
        <p:spPr>
          <a:xfrm>
            <a:off x="149891" y="2022164"/>
            <a:ext cx="1706341" cy="923330"/>
          </a:xfrm>
          <a:prstGeom prst="rect">
            <a:avLst/>
          </a:prstGeom>
          <a:noFill/>
        </p:spPr>
        <p:txBody>
          <a:bodyPr wrap="square" rtlCol="0">
            <a:spAutoFit/>
          </a:bodyPr>
          <a:lstStyle/>
          <a:p>
            <a:pPr algn="ctr"/>
            <a:r>
              <a:rPr lang="en-CA" dirty="0" smtClean="0"/>
              <a:t>Be active at least </a:t>
            </a:r>
            <a:r>
              <a:rPr lang="en-CA" b="1" dirty="0" smtClean="0"/>
              <a:t>150</a:t>
            </a:r>
            <a:r>
              <a:rPr lang="en-CA" dirty="0" smtClean="0"/>
              <a:t> minutes a week</a:t>
            </a:r>
            <a:endParaRPr lang="en-CA" dirty="0"/>
          </a:p>
        </p:txBody>
      </p:sp>
      <p:sp>
        <p:nvSpPr>
          <p:cNvPr id="25" name="TextBox 24"/>
          <p:cNvSpPr txBox="1"/>
          <p:nvPr/>
        </p:nvSpPr>
        <p:spPr>
          <a:xfrm>
            <a:off x="3767233" y="4689966"/>
            <a:ext cx="1257872" cy="1446550"/>
          </a:xfrm>
          <a:prstGeom prst="rect">
            <a:avLst/>
          </a:prstGeom>
          <a:noFill/>
        </p:spPr>
        <p:txBody>
          <a:bodyPr wrap="square" rtlCol="0">
            <a:spAutoFit/>
          </a:bodyPr>
          <a:lstStyle/>
          <a:p>
            <a:pPr algn="ctr"/>
            <a:r>
              <a:rPr lang="en-CA" sz="2200" b="1" dirty="0" smtClean="0">
                <a:solidFill>
                  <a:schemeClr val="bg1"/>
                </a:solidFill>
              </a:rPr>
              <a:t>Drop by: </a:t>
            </a:r>
          </a:p>
          <a:p>
            <a:pPr algn="ctr"/>
            <a:r>
              <a:rPr lang="en-CA" sz="2200" b="1" dirty="0" smtClean="0">
                <a:solidFill>
                  <a:schemeClr val="bg1"/>
                </a:solidFill>
              </a:rPr>
              <a:t>PSC </a:t>
            </a:r>
          </a:p>
          <a:p>
            <a:pPr algn="ctr"/>
            <a:r>
              <a:rPr lang="en-CA" sz="2200" b="1" dirty="0" smtClean="0">
                <a:solidFill>
                  <a:schemeClr val="bg1"/>
                </a:solidFill>
              </a:rPr>
              <a:t>or</a:t>
            </a:r>
          </a:p>
          <a:p>
            <a:pPr algn="ctr"/>
            <a:r>
              <a:rPr lang="en-CA" sz="2200" b="1" dirty="0" smtClean="0">
                <a:solidFill>
                  <a:schemeClr val="bg1"/>
                </a:solidFill>
              </a:rPr>
              <a:t>HCDS </a:t>
            </a:r>
            <a:endParaRPr lang="en-CA" sz="2200" b="1"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099" y="1559798"/>
            <a:ext cx="1322928" cy="962833"/>
          </a:xfrm>
          <a:prstGeom prst="rect">
            <a:avLst/>
          </a:prstGeom>
        </p:spPr>
      </p:pic>
    </p:spTree>
    <p:extLst>
      <p:ext uri="{BB962C8B-B14F-4D97-AF65-F5344CB8AC3E}">
        <p14:creationId xmlns:p14="http://schemas.microsoft.com/office/powerpoint/2010/main" val="142133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408"/>
            <a:ext cx="8759033" cy="810695"/>
          </a:xfrm>
        </p:spPr>
        <p:txBody>
          <a:bodyPr>
            <a:noAutofit/>
          </a:bodyPr>
          <a:lstStyle/>
          <a:p>
            <a:r>
              <a:rPr lang="en-US" sz="3600" dirty="0">
                <a:ln w="0"/>
                <a:effectLst>
                  <a:outerShdw blurRad="38100" dist="19050" dir="2700000" algn="tl" rotWithShape="0">
                    <a:schemeClr val="dk1">
                      <a:alpha val="40000"/>
                    </a:schemeClr>
                  </a:outerShdw>
                </a:effectLst>
                <a:latin typeface="Nirmala UI" panose="020B0502040204020203" pitchFamily="34" charset="0"/>
                <a:cs typeface="Nirmala UI" panose="020B0502040204020203" pitchFamily="34" charset="0"/>
              </a:rPr>
              <a:t>Where to go if you need help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Palatino Linotype"/>
                <a:cs typeface="Palatino Linotype"/>
              </a:rPr>
              <a:t/>
            </a:r>
            <a:b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Palatino Linotype"/>
                <a:cs typeface="Palatino Linotype"/>
              </a:rPr>
            </a:b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Palatino Linotype"/>
              <a:cs typeface="Palatino Linotype"/>
            </a:endParaRPr>
          </a:p>
        </p:txBody>
      </p:sp>
      <p:pic>
        <p:nvPicPr>
          <p:cNvPr id="1028" name="Picture 4" descr="[Queen's Campu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455" y="1741361"/>
            <a:ext cx="6684264" cy="5116639"/>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rot="10266758">
            <a:off x="5202664" y="2687849"/>
            <a:ext cx="1490326" cy="122649"/>
          </a:xfrm>
          <a:prstGeom prst="rightArrow">
            <a:avLst>
              <a:gd name="adj1" fmla="val 65391"/>
              <a:gd name="adj2" fmla="val 703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ight Arrow 14"/>
          <p:cNvSpPr/>
          <p:nvPr/>
        </p:nvSpPr>
        <p:spPr>
          <a:xfrm rot="13620000">
            <a:off x="5069215" y="4803683"/>
            <a:ext cx="2676436" cy="18703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5-Point Star 15"/>
          <p:cNvSpPr/>
          <p:nvPr/>
        </p:nvSpPr>
        <p:spPr>
          <a:xfrm>
            <a:off x="4172627" y="2677807"/>
            <a:ext cx="435183" cy="35596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5-Point Star 16"/>
          <p:cNvSpPr/>
          <p:nvPr/>
        </p:nvSpPr>
        <p:spPr>
          <a:xfrm>
            <a:off x="4766953" y="2728337"/>
            <a:ext cx="435183" cy="35891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5-Point Star 17"/>
          <p:cNvSpPr/>
          <p:nvPr/>
        </p:nvSpPr>
        <p:spPr>
          <a:xfrm>
            <a:off x="4130731" y="5773031"/>
            <a:ext cx="398018" cy="35533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5-Point Star 18"/>
          <p:cNvSpPr/>
          <p:nvPr/>
        </p:nvSpPr>
        <p:spPr>
          <a:xfrm>
            <a:off x="5143615" y="3506640"/>
            <a:ext cx="375704" cy="38017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7124700" y="5329396"/>
            <a:ext cx="1999084" cy="707886"/>
          </a:xfrm>
          <a:prstGeom prst="rect">
            <a:avLst/>
          </a:prstGeom>
          <a:solidFill>
            <a:schemeClr val="bg1"/>
          </a:solidFill>
          <a:ln w="28575">
            <a:solidFill>
              <a:srgbClr val="C00000"/>
            </a:solidFill>
          </a:ln>
        </p:spPr>
        <p:txBody>
          <a:bodyPr wrap="square" lIns="91440" tIns="45720" rIns="91440" bIns="45720">
            <a:spAutoFit/>
          </a:bodyPr>
          <a:lstStyle/>
          <a:p>
            <a:pPr algn="ctr"/>
            <a:r>
              <a:rPr lang="en-US" sz="2000" b="1" cap="none" spc="0" dirty="0" smtClean="0">
                <a:ln w="0"/>
                <a:solidFill>
                  <a:schemeClr val="tx1"/>
                </a:solidFill>
              </a:rPr>
              <a:t>Career Services – </a:t>
            </a:r>
            <a:br>
              <a:rPr lang="en-US" sz="2000" b="1" cap="none" spc="0" dirty="0" smtClean="0">
                <a:ln w="0"/>
                <a:solidFill>
                  <a:schemeClr val="tx1"/>
                </a:solidFill>
              </a:rPr>
            </a:br>
            <a:r>
              <a:rPr lang="en-US" sz="2000" b="1" cap="none" spc="0" dirty="0" smtClean="0">
                <a:ln w="0"/>
                <a:solidFill>
                  <a:schemeClr val="tx1"/>
                </a:solidFill>
              </a:rPr>
              <a:t>Gordon Hall</a:t>
            </a:r>
            <a:endParaRPr lang="en-US" sz="2000" b="1" cap="none" spc="0" dirty="0">
              <a:ln w="0"/>
              <a:solidFill>
                <a:schemeClr val="tx1"/>
              </a:solidFill>
            </a:endParaRPr>
          </a:p>
        </p:txBody>
      </p:sp>
      <p:sp>
        <p:nvSpPr>
          <p:cNvPr id="24" name="Right Arrow 23"/>
          <p:cNvSpPr/>
          <p:nvPr/>
        </p:nvSpPr>
        <p:spPr>
          <a:xfrm rot="900000">
            <a:off x="804095" y="2274215"/>
            <a:ext cx="3423468" cy="18288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ight Arrow 24"/>
          <p:cNvSpPr/>
          <p:nvPr/>
        </p:nvSpPr>
        <p:spPr>
          <a:xfrm rot="21060000">
            <a:off x="842593" y="6201969"/>
            <a:ext cx="3365858" cy="16113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25400" y="1750216"/>
            <a:ext cx="2209800" cy="1015663"/>
          </a:xfrm>
          <a:prstGeom prst="rect">
            <a:avLst/>
          </a:prstGeom>
          <a:solidFill>
            <a:schemeClr val="bg1"/>
          </a:solidFill>
          <a:ln w="28575">
            <a:solidFill>
              <a:srgbClr val="C00000"/>
            </a:solidFill>
          </a:ln>
        </p:spPr>
        <p:txBody>
          <a:bodyPr wrap="square" rtlCol="0">
            <a:spAutoFit/>
          </a:bodyPr>
          <a:lstStyle/>
          <a:p>
            <a:pPr algn="ctr"/>
            <a:r>
              <a:rPr lang="en-CA" sz="2000" b="1" dirty="0" smtClean="0"/>
              <a:t>Student Academic Success Services – Stauffer  Library</a:t>
            </a:r>
            <a:endParaRPr lang="en-CA" sz="2000" b="1" dirty="0"/>
          </a:p>
        </p:txBody>
      </p:sp>
      <p:sp>
        <p:nvSpPr>
          <p:cNvPr id="27" name="TextBox 26"/>
          <p:cNvSpPr txBox="1"/>
          <p:nvPr/>
        </p:nvSpPr>
        <p:spPr>
          <a:xfrm>
            <a:off x="25399" y="5767665"/>
            <a:ext cx="2705101" cy="1015663"/>
          </a:xfrm>
          <a:prstGeom prst="rect">
            <a:avLst/>
          </a:prstGeom>
          <a:solidFill>
            <a:schemeClr val="bg1"/>
          </a:solidFill>
          <a:ln w="28575">
            <a:solidFill>
              <a:srgbClr val="C00000"/>
            </a:solidFill>
          </a:ln>
        </p:spPr>
        <p:txBody>
          <a:bodyPr wrap="square" rtlCol="0">
            <a:spAutoFit/>
          </a:bodyPr>
          <a:lstStyle/>
          <a:p>
            <a:pPr algn="ctr"/>
            <a:r>
              <a:rPr lang="en-CA" sz="2000" b="1" dirty="0" smtClean="0"/>
              <a:t>Health, Counselling and Disability Services – LaSalle Building</a:t>
            </a:r>
            <a:endParaRPr lang="en-CA" sz="2000" b="1" dirty="0"/>
          </a:p>
        </p:txBody>
      </p:sp>
      <p:sp>
        <p:nvSpPr>
          <p:cNvPr id="23" name="Rectangle 22"/>
          <p:cNvSpPr/>
          <p:nvPr/>
        </p:nvSpPr>
        <p:spPr>
          <a:xfrm>
            <a:off x="6604000" y="2156020"/>
            <a:ext cx="2514600" cy="1323439"/>
          </a:xfrm>
          <a:prstGeom prst="rect">
            <a:avLst/>
          </a:prstGeom>
          <a:solidFill>
            <a:schemeClr val="bg1"/>
          </a:solidFill>
          <a:ln w="28575">
            <a:solidFill>
              <a:srgbClr val="C00000"/>
            </a:solidFill>
          </a:ln>
        </p:spPr>
        <p:txBody>
          <a:bodyPr wrap="square" lIns="91440" tIns="45720" rIns="91440" bIns="45720">
            <a:spAutoFit/>
          </a:bodyPr>
          <a:lstStyle/>
          <a:p>
            <a:pPr algn="ctr"/>
            <a:r>
              <a:rPr lang="en-US" sz="2000" b="1" cap="none" spc="0" dirty="0" smtClean="0">
                <a:ln w="0"/>
                <a:solidFill>
                  <a:schemeClr val="tx1"/>
                </a:solidFill>
              </a:rPr>
              <a:t>AMS Peer Support Centre – </a:t>
            </a:r>
            <a:br>
              <a:rPr lang="en-US" sz="2000" b="1" cap="none" spc="0" dirty="0" smtClean="0">
                <a:ln w="0"/>
                <a:solidFill>
                  <a:schemeClr val="tx1"/>
                </a:solidFill>
              </a:rPr>
            </a:br>
            <a:r>
              <a:rPr lang="en-US" sz="2000" b="1" cap="none" spc="0" dirty="0" smtClean="0">
                <a:ln w="0"/>
                <a:solidFill>
                  <a:schemeClr val="tx1"/>
                </a:solidFill>
              </a:rPr>
              <a:t>John Deutsch </a:t>
            </a:r>
            <a:br>
              <a:rPr lang="en-US" sz="2000" b="1" cap="none" spc="0" dirty="0" smtClean="0">
                <a:ln w="0"/>
                <a:solidFill>
                  <a:schemeClr val="tx1"/>
                </a:solidFill>
              </a:rPr>
            </a:br>
            <a:r>
              <a:rPr lang="en-US" sz="2000" b="1" cap="none" spc="0" dirty="0" smtClean="0">
                <a:ln w="0"/>
                <a:solidFill>
                  <a:schemeClr val="tx1"/>
                </a:solidFill>
              </a:rPr>
              <a:t>University Centre</a:t>
            </a:r>
            <a:endParaRPr lang="en-US" sz="2000" b="1" cap="none" spc="0" dirty="0">
              <a:ln w="0"/>
              <a:solidFill>
                <a:schemeClr val="tx1"/>
              </a:solidFill>
            </a:endParaRPr>
          </a:p>
        </p:txBody>
      </p:sp>
    </p:spTree>
    <p:extLst>
      <p:ext uri="{BB962C8B-B14F-4D97-AF65-F5344CB8AC3E}">
        <p14:creationId xmlns:p14="http://schemas.microsoft.com/office/powerpoint/2010/main" val="40518584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6307504" y="4635990"/>
            <a:ext cx="2187272" cy="1338638"/>
          </a:xfrm>
          <a:prstGeom prst="wedgeRoundRectCallout">
            <a:avLst>
              <a:gd name="adj1" fmla="val -25045"/>
              <a:gd name="adj2" fmla="val -83791"/>
              <a:gd name="adj3" fmla="val 16667"/>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ounded Rectangular Callout 22"/>
          <p:cNvSpPr/>
          <p:nvPr/>
        </p:nvSpPr>
        <p:spPr>
          <a:xfrm>
            <a:off x="4014529" y="4550964"/>
            <a:ext cx="1702444" cy="1523888"/>
          </a:xfrm>
          <a:prstGeom prst="wedgeRoundRectCallout">
            <a:avLst>
              <a:gd name="adj1" fmla="val 12297"/>
              <a:gd name="adj2" fmla="val -77275"/>
              <a:gd name="adj3" fmla="val 16667"/>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ed Rectangular Callout 21"/>
          <p:cNvSpPr/>
          <p:nvPr/>
        </p:nvSpPr>
        <p:spPr>
          <a:xfrm>
            <a:off x="714105" y="4543109"/>
            <a:ext cx="2515184" cy="1525208"/>
          </a:xfrm>
          <a:prstGeom prst="wedgeRoundRectCallout">
            <a:avLst>
              <a:gd name="adj1" fmla="val 29090"/>
              <a:gd name="adj2" fmla="val -73958"/>
              <a:gd name="adj3" fmla="val 16667"/>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ounded Rectangular Callout 20"/>
          <p:cNvSpPr/>
          <p:nvPr/>
        </p:nvSpPr>
        <p:spPr>
          <a:xfrm>
            <a:off x="6634949" y="1837574"/>
            <a:ext cx="1934890" cy="1318913"/>
          </a:xfrm>
          <a:prstGeom prst="wedgeRoundRectCallout">
            <a:avLst>
              <a:gd name="adj1" fmla="val -17052"/>
              <a:gd name="adj2" fmla="val 77753"/>
              <a:gd name="adj3" fmla="val 16667"/>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ounded Rectangular Callout 19"/>
          <p:cNvSpPr/>
          <p:nvPr/>
        </p:nvSpPr>
        <p:spPr>
          <a:xfrm>
            <a:off x="3508101" y="1685724"/>
            <a:ext cx="2206899" cy="1362306"/>
          </a:xfrm>
          <a:prstGeom prst="wedgeRoundRectCallout">
            <a:avLst>
              <a:gd name="adj1" fmla="val -26219"/>
              <a:gd name="adj2" fmla="val 79952"/>
              <a:gd name="adj3" fmla="val 16667"/>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ounded Rectangular Callout 18"/>
          <p:cNvSpPr/>
          <p:nvPr/>
        </p:nvSpPr>
        <p:spPr>
          <a:xfrm>
            <a:off x="118371" y="1990933"/>
            <a:ext cx="3110918" cy="987116"/>
          </a:xfrm>
          <a:prstGeom prst="wedgeRoundRectCallout">
            <a:avLst>
              <a:gd name="adj1" fmla="val -8494"/>
              <a:gd name="adj2" fmla="val 108684"/>
              <a:gd name="adj3" fmla="val 16667"/>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118371" y="3396311"/>
            <a:ext cx="9103786" cy="707886"/>
          </a:xfrm>
          <a:prstGeom prst="rect">
            <a:avLst/>
          </a:prstGeom>
          <a:noFill/>
        </p:spPr>
        <p:txBody>
          <a:bodyPr wrap="square" lIns="91440" tIns="45720" rIns="91440" bIns="45720">
            <a:spAutoFit/>
          </a:bodyPr>
          <a:lstStyle/>
          <a:p>
            <a:pPr algn="ctr"/>
            <a:r>
              <a:rPr lang="en-US" sz="4000" b="1" cap="none" spc="0" dirty="0" smtClean="0">
                <a:ln w="22225">
                  <a:solidFill>
                    <a:schemeClr val="tx1"/>
                  </a:solidFill>
                  <a:prstDash val="solid"/>
                </a:ln>
                <a:effectLst/>
                <a:latin typeface="Arial Unicode MS" panose="020B0604020202020204" pitchFamily="34" charset="-128"/>
                <a:ea typeface="Arial Unicode MS" panose="020B0604020202020204" pitchFamily="34" charset="-128"/>
                <a:cs typeface="Arial Unicode MS" panose="020B0604020202020204" pitchFamily="34" charset="-128"/>
              </a:rPr>
              <a:t>Does your friend need help?</a:t>
            </a:r>
            <a:endParaRPr lang="en-US" sz="4000" b="1" cap="none" spc="0" dirty="0">
              <a:ln w="22225">
                <a:solidFill>
                  <a:schemeClr val="tx1"/>
                </a:solidFill>
                <a:prstDash val="solid"/>
              </a:ln>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p:cNvSpPr txBox="1"/>
          <p:nvPr/>
        </p:nvSpPr>
        <p:spPr>
          <a:xfrm>
            <a:off x="247650" y="2103178"/>
            <a:ext cx="2776728" cy="707886"/>
          </a:xfrm>
          <a:prstGeom prst="rect">
            <a:avLst/>
          </a:prstGeom>
          <a:noFill/>
        </p:spPr>
        <p:txBody>
          <a:bodyPr wrap="square" rtlCol="0">
            <a:spAutoFit/>
          </a:bodyPr>
          <a:lstStyle/>
          <a:p>
            <a:pPr algn="ctr"/>
            <a:r>
              <a:rPr lang="en-CA" sz="2000" dirty="0" smtClean="0">
                <a:latin typeface="Arial Unicode MS" panose="020B0604020202020204" pitchFamily="34" charset="-128"/>
                <a:ea typeface="Arial Unicode MS" panose="020B0604020202020204" pitchFamily="34" charset="-128"/>
                <a:cs typeface="Arial Unicode MS" panose="020B0604020202020204" pitchFamily="34" charset="-128"/>
              </a:rPr>
              <a:t>They are sleeping way too much or too little</a:t>
            </a:r>
            <a:endParaRPr lang="en-CA"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3"/>
          <p:cNvSpPr txBox="1"/>
          <p:nvPr/>
        </p:nvSpPr>
        <p:spPr>
          <a:xfrm>
            <a:off x="710983" y="4651189"/>
            <a:ext cx="2518306" cy="1323439"/>
          </a:xfrm>
          <a:prstGeom prst="rect">
            <a:avLst/>
          </a:prstGeom>
          <a:noFill/>
        </p:spPr>
        <p:txBody>
          <a:bodyPr wrap="square" rtlCol="0">
            <a:spAutoFit/>
          </a:bodyPr>
          <a:lstStyle/>
          <a:p>
            <a:pPr algn="ctr"/>
            <a:r>
              <a:rPr lang="en-CA" sz="2000" dirty="0" smtClean="0">
                <a:latin typeface="Arial Unicode MS" panose="020B0604020202020204" pitchFamily="34" charset="-128"/>
                <a:ea typeface="Arial Unicode MS" panose="020B0604020202020204" pitchFamily="34" charset="-128"/>
                <a:cs typeface="Arial Unicode MS" panose="020B0604020202020204" pitchFamily="34" charset="-128"/>
              </a:rPr>
              <a:t>They express feeling hopeless, helpless, sad, and/or anxious</a:t>
            </a:r>
            <a:endParaRPr lang="en-CA"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TextBox 14"/>
          <p:cNvSpPr txBox="1"/>
          <p:nvPr/>
        </p:nvSpPr>
        <p:spPr>
          <a:xfrm>
            <a:off x="6520649" y="1896865"/>
            <a:ext cx="2163490" cy="1200329"/>
          </a:xfrm>
          <a:prstGeom prst="rect">
            <a:avLst/>
          </a:prstGeom>
          <a:noFill/>
        </p:spPr>
        <p:txBody>
          <a:bodyPr wrap="square" rtlCol="0">
            <a:spAutoFit/>
          </a:bodyPr>
          <a:lstStyle/>
          <a:p>
            <a:pPr algn="ct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They are having trouble making decisions or concentrating</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TextBox 16"/>
          <p:cNvSpPr txBox="1"/>
          <p:nvPr/>
        </p:nvSpPr>
        <p:spPr>
          <a:xfrm>
            <a:off x="3508101" y="1766712"/>
            <a:ext cx="2206899" cy="1200329"/>
          </a:xfrm>
          <a:prstGeom prst="rect">
            <a:avLst/>
          </a:prstGeom>
          <a:noFill/>
        </p:spPr>
        <p:txBody>
          <a:bodyPr wrap="square" rtlCol="0">
            <a:spAutoFit/>
          </a:bodyPr>
          <a:lstStyle/>
          <a:p>
            <a:pPr algn="ct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They stop hanging out with friends and doing things you know they like</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TextBox 17"/>
          <p:cNvSpPr txBox="1"/>
          <p:nvPr/>
        </p:nvSpPr>
        <p:spPr>
          <a:xfrm>
            <a:off x="6352088" y="4865317"/>
            <a:ext cx="2142688" cy="923330"/>
          </a:xfrm>
          <a:prstGeom prst="rect">
            <a:avLst/>
          </a:prstGeom>
          <a:noFill/>
        </p:spPr>
        <p:txBody>
          <a:bodyPr wrap="square" rtlCol="0">
            <a:spAutoFit/>
          </a:bodyPr>
          <a:lstStyle/>
          <a:p>
            <a:pPr algn="ct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They stop going to class or handing in assignments</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TextBox 1"/>
          <p:cNvSpPr txBox="1"/>
          <p:nvPr/>
        </p:nvSpPr>
        <p:spPr>
          <a:xfrm>
            <a:off x="4076633" y="4652529"/>
            <a:ext cx="1520693" cy="1200329"/>
          </a:xfrm>
          <a:prstGeom prst="rect">
            <a:avLst/>
          </a:prstGeom>
          <a:noFill/>
        </p:spPr>
        <p:txBody>
          <a:bodyPr wrap="square" rtlCol="0">
            <a:spAutoFit/>
          </a:bodyPr>
          <a:lstStyle/>
          <a:p>
            <a:pPr algn="ct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Their weight changes dramatically (gain or loss)</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ctangle 2"/>
          <p:cNvSpPr/>
          <p:nvPr/>
        </p:nvSpPr>
        <p:spPr>
          <a:xfrm>
            <a:off x="118371" y="6183415"/>
            <a:ext cx="8957068"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Approach, Listen, Support, Refer them to HCDS</a:t>
            </a:r>
            <a:endParaRPr lang="en-US"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064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639</Words>
  <Application>Microsoft Office PowerPoint</Application>
  <PresentationFormat>On-screen Show (4:3)</PresentationFormat>
  <Paragraphs>49</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 Unicode MS</vt:lpstr>
      <vt:lpstr>Arial</vt:lpstr>
      <vt:lpstr>Calibri</vt:lpstr>
      <vt:lpstr>Calibri Light</vt:lpstr>
      <vt:lpstr>Nirmala UI</vt:lpstr>
      <vt:lpstr>Palatino Linotype</vt:lpstr>
      <vt:lpstr>Office Theme</vt:lpstr>
      <vt:lpstr>PowerPoint Presentation</vt:lpstr>
      <vt:lpstr>PowerPoint Presentation</vt:lpstr>
      <vt:lpstr>Where to go if you need help  </vt:lpstr>
      <vt:lpstr>PowerPoint Presentation</vt:lpstr>
    </vt:vector>
  </TitlesOfParts>
  <Company>Queen's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Lindsey Fair</cp:lastModifiedBy>
  <cp:revision>104</cp:revision>
  <cp:lastPrinted>2014-05-14T17:08:02Z</cp:lastPrinted>
  <dcterms:created xsi:type="dcterms:W3CDTF">2011-07-05T18:52:53Z</dcterms:created>
  <dcterms:modified xsi:type="dcterms:W3CDTF">2014-09-10T15:04:49Z</dcterms:modified>
</cp:coreProperties>
</file>